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349" r:id="rId3"/>
    <p:sldId id="261" r:id="rId4"/>
    <p:sldId id="268" r:id="rId5"/>
    <p:sldId id="264" r:id="rId6"/>
    <p:sldId id="267" r:id="rId7"/>
    <p:sldId id="313" r:id="rId8"/>
    <p:sldId id="314" r:id="rId9"/>
    <p:sldId id="315" r:id="rId10"/>
    <p:sldId id="329" r:id="rId11"/>
    <p:sldId id="330" r:id="rId12"/>
    <p:sldId id="316" r:id="rId13"/>
    <p:sldId id="318" r:id="rId14"/>
    <p:sldId id="326" r:id="rId15"/>
    <p:sldId id="260" r:id="rId16"/>
    <p:sldId id="302" r:id="rId17"/>
    <p:sldId id="283" r:id="rId18"/>
    <p:sldId id="332" r:id="rId19"/>
    <p:sldId id="284" r:id="rId20"/>
    <p:sldId id="333" r:id="rId21"/>
    <p:sldId id="291" r:id="rId22"/>
    <p:sldId id="289" r:id="rId23"/>
    <p:sldId id="351" r:id="rId24"/>
    <p:sldId id="350" r:id="rId25"/>
    <p:sldId id="293" r:id="rId26"/>
    <p:sldId id="320" r:id="rId27"/>
    <p:sldId id="337" r:id="rId28"/>
    <p:sldId id="336" r:id="rId29"/>
    <p:sldId id="321" r:id="rId30"/>
    <p:sldId id="338" r:id="rId31"/>
    <p:sldId id="305" r:id="rId32"/>
    <p:sldId id="306" r:id="rId33"/>
    <p:sldId id="307" r:id="rId34"/>
    <p:sldId id="310" r:id="rId35"/>
    <p:sldId id="340" r:id="rId36"/>
    <p:sldId id="348" r:id="rId37"/>
    <p:sldId id="341" r:id="rId38"/>
    <p:sldId id="273" r:id="rId39"/>
    <p:sldId id="301" r:id="rId40"/>
    <p:sldId id="343" r:id="rId41"/>
    <p:sldId id="344" r:id="rId42"/>
    <p:sldId id="345" r:id="rId43"/>
    <p:sldId id="324" r:id="rId44"/>
    <p:sldId id="347" r:id="rId45"/>
    <p:sldId id="270" r:id="rId46"/>
    <p:sldId id="35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6" autoAdjust="0"/>
    <p:restoredTop sz="94774" autoAdjust="0"/>
  </p:normalViewPr>
  <p:slideViewPr>
    <p:cSldViewPr>
      <p:cViewPr varScale="1">
        <p:scale>
          <a:sx n="127" d="100"/>
          <a:sy n="127" d="100"/>
        </p:scale>
        <p:origin x="-36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0BB5A-BD5D-45E7-9C84-9269452645AA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EE2C9-9BF2-438A-9F89-08155A24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4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A71B-EB27-4B56-B832-94E83CD1FE90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7686-3F2F-4B8B-9559-57C454FE6105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2FD24-029C-4032-AC93-F4FA895C43D4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25FA-FF8E-43E0-8A01-DF7C51ED2F93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AD94-0211-4C5A-A70A-834BCEDFC454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1581-7A20-4D43-9659-D6298B91AAE1}" type="datetime1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8E37-D1ED-46C4-8BA6-ADD4C83EDDED}" type="datetime1">
              <a:rPr lang="en-US" smtClean="0"/>
              <a:t>12/8/2013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CF73-BE47-4EE4-8E8D-E7C1AD912F6A}" type="datetime1">
              <a:rPr lang="en-US" smtClean="0"/>
              <a:t>12/8/2013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F4660-B38C-44BA-8C25-22DF4FFA12DA}" type="datetime1">
              <a:rPr lang="en-US" smtClean="0"/>
              <a:t>12/8/2013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2956-750B-44EF-BED2-ABDBBDD184F4}" type="datetime1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A269-7A77-48E2-BA7D-451B99ABC920}" type="datetime1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184E7-6FB0-47D3-A10B-9F93C7D16B45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76B60-5A0C-4297-98E7-555694F4D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71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404257"/>
            <a:ext cx="9144000" cy="3829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772400" cy="1470025"/>
          </a:xfrm>
        </p:spPr>
        <p:txBody>
          <a:bodyPr/>
          <a:lstStyle/>
          <a:p>
            <a:pPr algn="r"/>
            <a:r>
              <a:rPr lang="en-US" dirty="0" smtClean="0">
                <a:latin typeface="Baskerville Old Face" panose="02020602080505020303" pitchFamily="18" charset="0"/>
              </a:rPr>
              <a:t>Frederick College of Cardiology</a:t>
            </a:r>
            <a:r>
              <a:rPr lang="en-US" sz="2000" dirty="0" smtClean="0">
                <a:latin typeface="Baskerville Old Face" panose="02020602080505020303" pitchFamily="18" charset="0"/>
              </a:rPr>
              <a:t/>
            </a:r>
            <a:br>
              <a:rPr lang="en-US" sz="2000" dirty="0" smtClean="0">
                <a:latin typeface="Baskerville Old Face" panose="02020602080505020303" pitchFamily="18" charset="0"/>
              </a:rPr>
            </a:br>
            <a:r>
              <a:rPr lang="en-US" sz="2000" dirty="0" smtClean="0">
                <a:latin typeface="Baskerville Old Face" panose="02020602080505020303" pitchFamily="18" charset="0"/>
              </a:rPr>
              <a:t>Arlington Heights, IL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256359"/>
            <a:ext cx="6400800" cy="1752600"/>
          </a:xfrm>
        </p:spPr>
        <p:txBody>
          <a:bodyPr/>
          <a:lstStyle/>
          <a:p>
            <a:pPr algn="l"/>
            <a:r>
              <a:rPr lang="en-US" dirty="0" smtClean="0"/>
              <a:t>Schematic Design Presentation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by Rob Currie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2200" y="998121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Way Finding </a:t>
            </a:r>
          </a:p>
          <a:p>
            <a:r>
              <a:rPr lang="en-US" dirty="0" smtClean="0"/>
              <a:t>+ Orientation</a:t>
            </a:r>
          </a:p>
          <a:p>
            <a:r>
              <a:rPr lang="en-US" dirty="0" smtClean="0"/>
              <a:t>+ Reveal Architecture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2200" y="998121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Way Finding </a:t>
            </a:r>
          </a:p>
          <a:p>
            <a:r>
              <a:rPr lang="en-US" dirty="0" smtClean="0"/>
              <a:t>+ Orientation</a:t>
            </a:r>
          </a:p>
          <a:p>
            <a:r>
              <a:rPr lang="en-US" dirty="0" smtClean="0"/>
              <a:t>+ Reveal Architectural Form</a:t>
            </a:r>
          </a:p>
        </p:txBody>
      </p:sp>
      <p:pic>
        <p:nvPicPr>
          <p:cNvPr id="11" name="Picture 4" descr="http://img.archiexpo.com/images_ae/photo-g/exterior-linear-led-border-lights-53103-5398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15" y="2286000"/>
            <a:ext cx="152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elumit.com/manufacturer/93/large_58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648200"/>
            <a:ext cx="847130" cy="84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elumit.com/manufacturer/15/large_8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61" y="4242987"/>
            <a:ext cx="804565" cy="8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1293223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Light Trespass (LZ2)</a:t>
            </a:r>
          </a:p>
          <a:p>
            <a:r>
              <a:rPr lang="en-US" dirty="0" smtClean="0"/>
              <a:t>+ Sky Glow</a:t>
            </a:r>
          </a:p>
          <a:p>
            <a:r>
              <a:rPr lang="en-US" dirty="0" smtClean="0"/>
              <a:t>+ Timed Controls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3" y="303730"/>
            <a:ext cx="8281700" cy="5900736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1"/>
            <a:ext cx="8305800" cy="586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2400" y="571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48,000 sq. ft.</a:t>
            </a:r>
            <a:endParaRPr lang="en-US" b="1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A2A2-D298-42BC-B687-4CD7092EC0B5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37040" y="2869169"/>
            <a:ext cx="1773980" cy="369332"/>
          </a:xfrm>
          <a:prstGeom prst="rect">
            <a:avLst/>
          </a:prstGeom>
          <a:solidFill>
            <a:schemeClr val="accent3">
              <a:lumMod val="40000"/>
              <a:lumOff val="6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Main Entrance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038600" y="2590800"/>
            <a:ext cx="478006" cy="448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048000" y="1905001"/>
            <a:ext cx="914400" cy="685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11710" y="2057400"/>
            <a:ext cx="10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LOBBY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146508"/>
            <a:ext cx="533400" cy="7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</a:t>
            </a:r>
            <a:r>
              <a:rPr lang="en-US" sz="3200" dirty="0" smtClean="0"/>
              <a:t>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5449"/>
            <a:ext cx="6311884" cy="5009126"/>
          </a:xfrm>
        </p:spPr>
      </p:pic>
      <p:sp>
        <p:nvSpPr>
          <p:cNvPr id="5" name="Right Arrow 4"/>
          <p:cNvSpPr/>
          <p:nvPr/>
        </p:nvSpPr>
        <p:spPr>
          <a:xfrm rot="255145">
            <a:off x="2217332" y="5398676"/>
            <a:ext cx="685800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1289814">
            <a:off x="5803898" y="5821083"/>
            <a:ext cx="697259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478874">
            <a:off x="2922301" y="15264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60638">
            <a:off x="5360700" y="33552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6413086">
            <a:off x="6955414" y="1762724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sp>
        <p:nvSpPr>
          <p:cNvPr id="22" name="Isosceles Triangle 21"/>
          <p:cNvSpPr/>
          <p:nvPr/>
        </p:nvSpPr>
        <p:spPr>
          <a:xfrm rot="8963159">
            <a:off x="4695408" y="4981692"/>
            <a:ext cx="704591" cy="1062566"/>
          </a:xfrm>
          <a:prstGeom prst="triangl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14834772">
            <a:off x="2834130" y="3732880"/>
            <a:ext cx="704591" cy="1062566"/>
          </a:xfrm>
          <a:prstGeom prst="triangl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515704" y="4378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38491" y="5917059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19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48768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 Way Finding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 Transitional Brightness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 </a:t>
            </a:r>
            <a:r>
              <a:rPr lang="en-US" dirty="0" smtClean="0">
                <a:solidFill>
                  <a:schemeClr val="bg1"/>
                </a:solidFill>
              </a:rPr>
              <a:t>Focus Points of Interest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404257"/>
            <a:ext cx="9144000" cy="382905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- Education Facility </a:t>
            </a:r>
          </a:p>
          <a:p>
            <a:pPr algn="l"/>
            <a:r>
              <a:rPr lang="en-US" i="1" dirty="0" smtClean="0">
                <a:solidFill>
                  <a:schemeClr val="bg1"/>
                </a:solidFill>
              </a:rPr>
              <a:t>- Auditorium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i="1" dirty="0" smtClean="0">
                <a:solidFill>
                  <a:schemeClr val="bg1"/>
                </a:solidFill>
              </a:rPr>
              <a:t>- Office Space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62000" y="4800600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1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48768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 Way Finding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 Transitional Brightness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 Focus Points of Interest</a:t>
            </a:r>
          </a:p>
        </p:txBody>
      </p:sp>
      <p:pic>
        <p:nvPicPr>
          <p:cNvPr id="1026" name="Picture 2" descr="http://www.elumit.com/manufacturer/15/large_133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20799" r="21084" b="31199"/>
          <a:stretch/>
        </p:blipFill>
        <p:spPr bwMode="auto">
          <a:xfrm>
            <a:off x="7807376" y="1828800"/>
            <a:ext cx="838201" cy="6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reamwallsglass.com/wp-content/uploads/2012/12/LightedShelf_PolishedEd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07339"/>
            <a:ext cx="1066800" cy="8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esignplan.com/stuff/contentmgr/files/0/3459213670d093b9db267dad65728ffd/image_1/lg_prod_300_bl_bd_3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14" y="1591264"/>
            <a:ext cx="828595" cy="77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334000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26"/>
            <a:ext cx="9144000" cy="5169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0200" y="49530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 Way Finding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 Transitional Brightness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+ Focus Points of Interest</a:t>
            </a:r>
          </a:p>
        </p:txBody>
      </p:sp>
      <p:pic>
        <p:nvPicPr>
          <p:cNvPr id="2050" name="Picture 2" descr="http://img.archiexpo.com/images_ae/photo-g/led-rgb-borderlights-88506-4601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6" y="1868422"/>
            <a:ext cx="1552123" cy="9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elumit.com/manufacturer/15/large_133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20799" r="21084" b="31199"/>
          <a:stretch/>
        </p:blipFill>
        <p:spPr bwMode="auto">
          <a:xfrm>
            <a:off x="7680378" y="1828800"/>
            <a:ext cx="965199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6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2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9094"/>
            <a:ext cx="8686800" cy="5252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55626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Linear LED </a:t>
            </a:r>
            <a:r>
              <a:rPr lang="en-US" sz="1400" dirty="0" err="1" smtClean="0">
                <a:solidFill>
                  <a:schemeClr val="bg1"/>
                </a:solidFill>
              </a:rPr>
              <a:t>rgb</a:t>
            </a:r>
            <a:r>
              <a:rPr lang="en-US" sz="1400" dirty="0" smtClean="0">
                <a:solidFill>
                  <a:schemeClr val="bg1"/>
                </a:solidFill>
              </a:rPr>
              <a:t> fixture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95600" y="5181600"/>
            <a:ext cx="152400" cy="381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76400" y="4419600"/>
            <a:ext cx="457200" cy="10605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3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3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4876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Moves!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00200" y="4953000"/>
            <a:ext cx="533400" cy="1084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9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3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804"/>
            <a:ext cx="9144000" cy="5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3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29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38" y="1371600"/>
            <a:ext cx="5675799" cy="4443046"/>
          </a:xfrm>
          <a:prstGeom prst="rect">
            <a:avLst/>
          </a:prstGeom>
        </p:spPr>
      </p:pic>
      <p:pic>
        <p:nvPicPr>
          <p:cNvPr id="7" name="Picture 4" descr="http://xtrep.com/wp-content/uploads/2009/06/microscope-lens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12021"/>
          <a:stretch/>
        </p:blipFill>
        <p:spPr bwMode="auto">
          <a:xfrm>
            <a:off x="674312" y="4088134"/>
            <a:ext cx="2290597" cy="17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a/a3/Liquid_Oil_Pro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639679" cy="24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Manikin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03461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C8A8-D346-4678-9730-AF894FD88371}" type="datetime1">
              <a:rPr lang="en-US" smtClean="0"/>
              <a:t>12/8/2013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Main Lobby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 3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38" y="1371600"/>
            <a:ext cx="5675799" cy="4443046"/>
          </a:xfrm>
          <a:prstGeom prst="rect">
            <a:avLst/>
          </a:prstGeom>
        </p:spPr>
      </p:pic>
      <p:pic>
        <p:nvPicPr>
          <p:cNvPr id="3074" name="Picture 2" descr="http://www.creativeplanetnetwork.com/the_wire/wp-content/uploads/2012/06/Christie-HD10K-Digital-Proj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3" y="3886200"/>
            <a:ext cx="2745698" cy="20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3" y="1297862"/>
            <a:ext cx="2745698" cy="24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Open Office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3243"/>
            <a:ext cx="6858000" cy="48446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00663">
            <a:off x="2819400" y="3250814"/>
            <a:ext cx="1219200" cy="2297965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91755" y="4191000"/>
            <a:ext cx="10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OFFICE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Open Office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X:\_YEAR_5\Thesis\TECH 3\Furniture\open office furniture pla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42" y="993797"/>
            <a:ext cx="6148678" cy="51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" y="1102018"/>
            <a:ext cx="3190634" cy="2123222"/>
          </a:xfrm>
          <a:prstGeom prst="rect">
            <a:avLst/>
          </a:prstGeom>
        </p:spPr>
      </p:pic>
      <p:pic>
        <p:nvPicPr>
          <p:cNvPr id="1028" name="Picture 4" descr="http://www.newscenter.philips.com/pwc_nc/main/shared/assets/newscenter/2008_pressreleases/Q2_2008/Q2_LED_offi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8" y="3446453"/>
            <a:ext cx="3202881" cy="24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6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Open Office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X:\_YEAR_5\Thesis\TECH 3\Furniture\open office furniture pla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42" y="993797"/>
            <a:ext cx="6148678" cy="51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" y="1102018"/>
            <a:ext cx="3190634" cy="2123222"/>
          </a:xfrm>
          <a:prstGeom prst="rect">
            <a:avLst/>
          </a:prstGeom>
        </p:spPr>
      </p:pic>
      <p:pic>
        <p:nvPicPr>
          <p:cNvPr id="1028" name="Picture 4" descr="http://www.newscenter.philips.com/pwc_nc/main/shared/assets/newscenter/2008_pressreleases/Q2_2008/Q2_LED_offi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8" y="3446453"/>
            <a:ext cx="3202881" cy="24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139462">
            <a:off x="4841133" y="364567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139462">
            <a:off x="4988667" y="322977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139462">
            <a:off x="5122224" y="2848775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139462">
            <a:off x="5241286" y="246777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139462">
            <a:off x="5484276" y="3855296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139462">
            <a:off x="5608362" y="3483004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139462">
            <a:off x="5748752" y="310829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139462">
            <a:off x="5903586" y="2709877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139462">
            <a:off x="5354181" y="209391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139462">
            <a:off x="6016481" y="233602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139462">
            <a:off x="5436549" y="1682739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139462">
            <a:off x="6098849" y="1924840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139462">
            <a:off x="5550952" y="1262032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139462">
            <a:off x="6213252" y="1504133"/>
            <a:ext cx="228600" cy="28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Open Office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Open Office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Open Office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516115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Direct Glare Control</a:t>
            </a:r>
          </a:p>
          <a:p>
            <a:r>
              <a:rPr lang="en-US" dirty="0" smtClean="0"/>
              <a:t>+ Provide Visual Rest</a:t>
            </a:r>
          </a:p>
          <a:p>
            <a:r>
              <a:rPr lang="en-US" dirty="0" smtClean="0"/>
              <a:t>+ Utilize and Control Daylight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17" y="3553155"/>
            <a:ext cx="4966141" cy="19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Open Office 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9782" y="4261296"/>
            <a:ext cx="15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Office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073922"/>
            <a:ext cx="533400" cy="75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pic>
        <p:nvPicPr>
          <p:cNvPr id="11" name="Picture 2" descr="http://www.omslighting.com/data/images/ledacademy/leds_optics/micro_prismatic_diffus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51" y="1752600"/>
            <a:ext cx="1338036" cy="10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designplan.com/stuff/contentmgr/files/0/3459213670d093b9db267dad65728ffd/image_1/lg_prod_300_bl_bd_3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87644"/>
            <a:ext cx="1016000" cy="9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8200" y="4526641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Direct Glare Control</a:t>
            </a:r>
          </a:p>
          <a:p>
            <a:r>
              <a:rPr lang="en-US" dirty="0" smtClean="0"/>
              <a:t>+ Provide Visual Rest</a:t>
            </a:r>
          </a:p>
          <a:p>
            <a:r>
              <a:rPr lang="en-US" dirty="0" smtClean="0"/>
              <a:t>+ Utilize and Control Daylight</a:t>
            </a:r>
          </a:p>
        </p:txBody>
      </p:sp>
      <p:pic>
        <p:nvPicPr>
          <p:cNvPr id="16" name="Picture 4" descr="http://www.otto-otto.com/wp-content/uploads/2009/06/konce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1371600" cy="10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Auditorium&gt;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38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3243"/>
            <a:ext cx="6858000" cy="4844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146508"/>
            <a:ext cx="533400" cy="753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26698" y="1600200"/>
            <a:ext cx="1371600" cy="938604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21898" y="1856035"/>
            <a:ext cx="198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AUDITORIUM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Auditorium&gt;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Floor Plan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39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76" y="989012"/>
            <a:ext cx="6312056" cy="5135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0" y="5146508"/>
            <a:ext cx="533400" cy="75353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6478874">
            <a:off x="2541302" y="5678132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0997688">
            <a:off x="5644938" y="1374057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0954238">
            <a:off x="5112430" y="3135779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11253089">
            <a:off x="5029200" y="5525170"/>
            <a:ext cx="521505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724400" y="5105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7903747">
            <a:off x="4095002" y="4500339"/>
            <a:ext cx="762000" cy="762000"/>
          </a:xfrm>
          <a:prstGeom prst="triangl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3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219200"/>
            <a:ext cx="5410200" cy="4046829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50C8-3130-497A-B714-9149C68A996D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Auditorium&gt; 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Auditorium&gt; 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Auditorium&gt; 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Auditorium&gt;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Psychological Impression &gt;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Spacious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43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6019800" cy="4292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121" y="1752600"/>
            <a:ext cx="2743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Ambient lighting creates uniformity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Walls and ceiling highlighted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Deconstructed ceiling creates the illusion of a extended space beyond the actual ceiling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6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Auditorium&gt; 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Design</a:t>
            </a: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44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8006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Task Lighting</a:t>
            </a:r>
          </a:p>
          <a:p>
            <a:r>
              <a:rPr lang="en-US" dirty="0" smtClean="0"/>
              <a:t>+ A/V Controls</a:t>
            </a:r>
          </a:p>
          <a:p>
            <a:r>
              <a:rPr lang="en-US" dirty="0" smtClean="0"/>
              <a:t>+ Reading/Writing</a:t>
            </a:r>
          </a:p>
        </p:txBody>
      </p:sp>
      <p:pic>
        <p:nvPicPr>
          <p:cNvPr id="6146" name="Picture 2" descr="https://encrypted-tbn3.gstatic.com/images?q=tbn:ANd9GcRXxFuK8Rf0dhdaqCanzQrwYrfBPu29jXu25rhK_5HWKteVEHws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10" y="1274085"/>
            <a:ext cx="1011915" cy="10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elumit.com/manufacturer/15/large_133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20799" r="21084" b="31199"/>
          <a:stretch/>
        </p:blipFill>
        <p:spPr bwMode="auto">
          <a:xfrm>
            <a:off x="1219200" y="1219200"/>
            <a:ext cx="1177978" cy="9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25FA-FF8E-43E0-8A01-DF7C51ED2F93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066800"/>
            <a:ext cx="4000500" cy="2250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45362"/>
            <a:ext cx="4038600" cy="2272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0240"/>
            <a:ext cx="4038600" cy="2196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10194"/>
            <a:ext cx="4038600" cy="22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25FA-FF8E-43E0-8A01-DF7C51ED2F93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 Currie / Tech 3 / Schematic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279648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257E-45CC-4130-81FD-FEA42DD01E4E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2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5943600" cy="4267504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C5A80-05AF-4210-A1D1-5F66C9D5194D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0" y="856488"/>
            <a:ext cx="9144000" cy="514502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 Currie / Tech 3 / Schematic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6B60-5A0C-4297-98E7-555694F4D9E0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5DC-C812-49CA-8B7D-5DEE39B74D0A}" type="datetime1">
              <a:rPr lang="en-US" smtClean="0"/>
              <a:t>12/8/2013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7115" y="1295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810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Exterior/Facade&gt;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Schematic Design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9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785</Words>
  <Application>Microsoft Office PowerPoint</Application>
  <PresentationFormat>On-screen Show (4:3)</PresentationFormat>
  <Paragraphs>226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Frederick College of Cardiology Arlington Heights, IL</vt:lpstr>
      <vt:lpstr>PowerPoint Presentation</vt:lpstr>
      <vt:lpstr>The Manikin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Lobby &gt; Floor Plan</vt:lpstr>
      <vt:lpstr>Main Lobby &gt; Schematic Design 1</vt:lpstr>
      <vt:lpstr>Main Lobby &gt; Schematic Design 1</vt:lpstr>
      <vt:lpstr>Main Lobby &gt; Schematic Design 1</vt:lpstr>
      <vt:lpstr>Main Lobby &gt; Schematic Design 1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2</vt:lpstr>
      <vt:lpstr>Main Lobby &gt; Schematic Design 3</vt:lpstr>
      <vt:lpstr>Main Lobby &gt; Schematic Design 3</vt:lpstr>
      <vt:lpstr>Main Lobby &gt; Schematic Design 3</vt:lpstr>
      <vt:lpstr>Main Lobby &gt; Schematic Design 3</vt:lpstr>
      <vt:lpstr>Main Lobby &gt; Schematic Design 3</vt:lpstr>
      <vt:lpstr> Open Office &gt; Floor Plan</vt:lpstr>
      <vt:lpstr>Open Office &gt; Schematic Design</vt:lpstr>
      <vt:lpstr>Open Office &gt; Schematic Design</vt:lpstr>
      <vt:lpstr>Open Office &gt; Schematic Design</vt:lpstr>
      <vt:lpstr>Open Office &gt; Schematic Design</vt:lpstr>
      <vt:lpstr>Open Office &gt; Schematic Design</vt:lpstr>
      <vt:lpstr>Open Office &gt; Schematic Design</vt:lpstr>
      <vt:lpstr>Auditorium&gt; Floor Plan</vt:lpstr>
      <vt:lpstr>Auditorium&gt; Floor Plan</vt:lpstr>
      <vt:lpstr>Auditorium&gt; Schematic Design </vt:lpstr>
      <vt:lpstr>Auditorium&gt; Schematic Design </vt:lpstr>
      <vt:lpstr>Auditorium&gt; Schematic Design </vt:lpstr>
      <vt:lpstr>Auditorium&gt; Psychological Impression &gt; Spacious </vt:lpstr>
      <vt:lpstr>Auditorium&gt; Schematic Design </vt:lpstr>
      <vt:lpstr>THE END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Frederick College of Cardiology</dc:title>
  <dc:creator>PSUAE</dc:creator>
  <cp:lastModifiedBy>Robert Bryan Currie</cp:lastModifiedBy>
  <cp:revision>82</cp:revision>
  <dcterms:created xsi:type="dcterms:W3CDTF">2013-11-06T16:50:22Z</dcterms:created>
  <dcterms:modified xsi:type="dcterms:W3CDTF">2013-12-08T18:58:10Z</dcterms:modified>
</cp:coreProperties>
</file>